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omorrow" charset="1" panose="00000000000000000000"/>
      <p:regular r:id="rId19"/>
    </p:embeddedFont>
    <p:embeddedFont>
      <p:font typeface="HK Modular" charset="1" panose="00000800000000000000"/>
      <p:regular r:id="rId20"/>
    </p:embeddedFont>
    <p:embeddedFont>
      <p:font typeface="Montserrat Classic Bold" charset="1" panose="00000800000000000000"/>
      <p:regular r:id="rId21"/>
    </p:embeddedFont>
    <p:embeddedFont>
      <p:font typeface="Montserrat" charset="1" panose="00000500000000000000"/>
      <p:regular r:id="rId22"/>
    </p:embeddedFont>
    <p:embeddedFont>
      <p:font typeface="Poppins Light" charset="1" panose="00000400000000000000"/>
      <p:regular r:id="rId23"/>
    </p:embeddedFont>
    <p:embeddedFont>
      <p:font typeface="Computer Says No" charset="1" panose="00000400000000000000"/>
      <p:regular r:id="rId24"/>
    </p:embeddedFont>
    <p:embeddedFont>
      <p:font typeface="Cy Grotesk Key Semi-Bold" charset="1" panose="00000700000000000000"/>
      <p:regular r:id="rId25"/>
    </p:embeddedFont>
    <p:embeddedFont>
      <p:font typeface="Bebas Neue Bold" charset="1" panose="020B0606020202050201"/>
      <p:regular r:id="rId26"/>
    </p:embeddedFont>
    <p:embeddedFont>
      <p:font typeface="Lato" charset="1" panose="020F0502020204030203"/>
      <p:regular r:id="rId27"/>
    </p:embeddedFont>
    <p:embeddedFont>
      <p:font typeface="Lato Bold" charset="1" panose="020F05020202040302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svg>
</file>

<file path=ppt/media/image47.png>
</file>

<file path=ppt/media/image48.svg>
</file>

<file path=ppt/media/image49.jpeg>
</file>

<file path=ppt/media/image5.svg>
</file>

<file path=ppt/media/image50.png>
</file>

<file path=ppt/media/image51.png>
</file>

<file path=ppt/media/image52.svg>
</file>

<file path=ppt/media/image53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12" Target="../media/image36.jpeg" Type="http://schemas.openxmlformats.org/officeDocument/2006/relationships/image"/><Relationship Id="rId13" Target="../media/image37.jpe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6.svg" Type="http://schemas.openxmlformats.org/officeDocument/2006/relationships/image"/><Relationship Id="rId11" Target="../media/image47.png" Type="http://schemas.openxmlformats.org/officeDocument/2006/relationships/image"/><Relationship Id="rId12" Target="../media/image48.svg" Type="http://schemas.openxmlformats.org/officeDocument/2006/relationships/image"/><Relationship Id="rId2" Target="../media/image38.jpeg" Type="http://schemas.openxmlformats.org/officeDocument/2006/relationships/image"/><Relationship Id="rId3" Target="../media/image39.pn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42.png" Type="http://schemas.openxmlformats.org/officeDocument/2006/relationships/image"/><Relationship Id="rId7" Target="../media/image43.svg" Type="http://schemas.openxmlformats.org/officeDocument/2006/relationships/image"/><Relationship Id="rId8" Target="../media/image44.png" Type="http://schemas.openxmlformats.org/officeDocument/2006/relationships/image"/><Relationship Id="rId9" Target="../media/image4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9.jpeg" Type="http://schemas.openxmlformats.org/officeDocument/2006/relationships/image"/><Relationship Id="rId11" Target="../media/image50.png" Type="http://schemas.openxmlformats.org/officeDocument/2006/relationships/image"/><Relationship Id="rId2" Target="../media/image38.jpeg" Type="http://schemas.openxmlformats.org/officeDocument/2006/relationships/image"/><Relationship Id="rId3" Target="../media/image39.pn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42.png" Type="http://schemas.openxmlformats.org/officeDocument/2006/relationships/image"/><Relationship Id="rId7" Target="../media/image43.svg" Type="http://schemas.openxmlformats.org/officeDocument/2006/relationships/image"/><Relationship Id="rId8" Target="../media/image47.png" Type="http://schemas.openxmlformats.org/officeDocument/2006/relationships/image"/><Relationship Id="rId9" Target="../media/image4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3.png" Type="http://schemas.openxmlformats.org/officeDocument/2006/relationships/image"/><Relationship Id="rId2" Target="../media/image38.jpeg" Type="http://schemas.openxmlformats.org/officeDocument/2006/relationships/image"/><Relationship Id="rId3" Target="../media/image39.png" Type="http://schemas.openxmlformats.org/officeDocument/2006/relationships/image"/><Relationship Id="rId4" Target="../media/image40.png" Type="http://schemas.openxmlformats.org/officeDocument/2006/relationships/image"/><Relationship Id="rId5" Target="../media/image41.svg" Type="http://schemas.openxmlformats.org/officeDocument/2006/relationships/image"/><Relationship Id="rId6" Target="../media/image42.png" Type="http://schemas.openxmlformats.org/officeDocument/2006/relationships/image"/><Relationship Id="rId7" Target="../media/image43.svg" Type="http://schemas.openxmlformats.org/officeDocument/2006/relationships/image"/><Relationship Id="rId8" Target="../media/image51.png" Type="http://schemas.openxmlformats.org/officeDocument/2006/relationships/image"/><Relationship Id="rId9" Target="../media/image5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12" Target="../media/image32.jpeg" Type="http://schemas.openxmlformats.org/officeDocument/2006/relationships/image"/><Relationship Id="rId13" Target="../media/image33.jpe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12" Target="../media/image34.jpeg" Type="http://schemas.openxmlformats.org/officeDocument/2006/relationships/image"/><Relationship Id="rId13" Target="../media/image35.jpe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0219">
                <a:alpha val="100000"/>
              </a:srgbClr>
            </a:gs>
            <a:gs pos="50000">
              <a:srgbClr val="000224">
                <a:alpha val="100000"/>
              </a:srgbClr>
            </a:gs>
            <a:gs pos="100000">
              <a:srgbClr val="0496B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99888" y="-42468"/>
            <a:ext cx="20487775" cy="10371936"/>
          </a:xfrm>
          <a:custGeom>
            <a:avLst/>
            <a:gdLst/>
            <a:ahLst/>
            <a:cxnLst/>
            <a:rect r="r" b="b" t="t" l="l"/>
            <a:pathLst>
              <a:path h="10371936" w="20487775">
                <a:moveTo>
                  <a:pt x="0" y="0"/>
                </a:moveTo>
                <a:lnTo>
                  <a:pt x="20487776" y="0"/>
                </a:lnTo>
                <a:lnTo>
                  <a:pt x="20487776" y="10371936"/>
                </a:lnTo>
                <a:lnTo>
                  <a:pt x="0" y="10371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6500">
            <a:off x="9800342" y="1600542"/>
            <a:ext cx="8877067" cy="7545507"/>
          </a:xfrm>
          <a:custGeom>
            <a:avLst/>
            <a:gdLst/>
            <a:ahLst/>
            <a:cxnLst/>
            <a:rect r="r" b="b" t="t" l="l"/>
            <a:pathLst>
              <a:path h="7545507" w="8877067">
                <a:moveTo>
                  <a:pt x="0" y="0"/>
                </a:moveTo>
                <a:lnTo>
                  <a:pt x="8877066" y="0"/>
                </a:lnTo>
                <a:lnTo>
                  <a:pt x="8877066" y="7545507"/>
                </a:lnTo>
                <a:lnTo>
                  <a:pt x="0" y="7545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2715" y="5531407"/>
            <a:ext cx="6725174" cy="1901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9"/>
              </a:lnSpc>
              <a:spcBef>
                <a:spcPct val="0"/>
              </a:spcBef>
            </a:pPr>
            <a:r>
              <a:rPr lang="en-US" sz="362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Integration of Dlib, MediaPipe, and SVM Regressors for Head Pose Estimation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908257"/>
            <a:ext cx="11283919" cy="2465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97"/>
              </a:lnSpc>
              <a:spcBef>
                <a:spcPct val="0"/>
              </a:spcBef>
            </a:pPr>
            <a:r>
              <a:rPr lang="en-US" sz="706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FACIAL POSE ESTIMATION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4309">
            <a:off x="-5703503" y="1293391"/>
            <a:ext cx="14814358" cy="5318641"/>
          </a:xfrm>
          <a:custGeom>
            <a:avLst/>
            <a:gdLst/>
            <a:ahLst/>
            <a:cxnLst/>
            <a:rect r="r" b="b" t="t" l="l"/>
            <a:pathLst>
              <a:path h="5318641" w="14814358">
                <a:moveTo>
                  <a:pt x="0" y="0"/>
                </a:moveTo>
                <a:lnTo>
                  <a:pt x="14814358" y="0"/>
                </a:lnTo>
                <a:lnTo>
                  <a:pt x="14814358" y="5318641"/>
                </a:lnTo>
                <a:lnTo>
                  <a:pt x="0" y="5318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719" t="0" r="-67514" b="-120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2446218">
            <a:off x="11156353" y="-8975618"/>
            <a:ext cx="14510710" cy="14510710"/>
          </a:xfrm>
          <a:custGeom>
            <a:avLst/>
            <a:gdLst/>
            <a:ahLst/>
            <a:cxnLst/>
            <a:rect r="r" b="b" t="t" l="l"/>
            <a:pathLst>
              <a:path h="14510710" w="14510710">
                <a:moveTo>
                  <a:pt x="0" y="0"/>
                </a:moveTo>
                <a:lnTo>
                  <a:pt x="14510710" y="0"/>
                </a:lnTo>
                <a:lnTo>
                  <a:pt x="14510710" y="14510710"/>
                </a:lnTo>
                <a:lnTo>
                  <a:pt x="0" y="145107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739">
            <a:off x="8669419" y="2233225"/>
            <a:ext cx="12656028" cy="5323792"/>
          </a:xfrm>
          <a:custGeom>
            <a:avLst/>
            <a:gdLst/>
            <a:ahLst/>
            <a:cxnLst/>
            <a:rect r="r" b="b" t="t" l="l"/>
            <a:pathLst>
              <a:path h="5323792" w="12656028">
                <a:moveTo>
                  <a:pt x="0" y="0"/>
                </a:moveTo>
                <a:lnTo>
                  <a:pt x="12656028" y="0"/>
                </a:lnTo>
                <a:lnTo>
                  <a:pt x="12656028" y="5323792"/>
                </a:lnTo>
                <a:lnTo>
                  <a:pt x="0" y="532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2777" t="0" r="0" b="-1102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2446218">
            <a:off x="-9311004" y="5165906"/>
            <a:ext cx="13759443" cy="13759443"/>
          </a:xfrm>
          <a:custGeom>
            <a:avLst/>
            <a:gdLst/>
            <a:ahLst/>
            <a:cxnLst/>
            <a:rect r="r" b="b" t="t" l="l"/>
            <a:pathLst>
              <a:path h="13759443" w="13759443">
                <a:moveTo>
                  <a:pt x="0" y="0"/>
                </a:moveTo>
                <a:lnTo>
                  <a:pt x="13759443" y="0"/>
                </a:lnTo>
                <a:lnTo>
                  <a:pt x="13759443" y="13759443"/>
                </a:lnTo>
                <a:lnTo>
                  <a:pt x="0" y="137594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52502" y="2782439"/>
            <a:ext cx="748816" cy="748816"/>
          </a:xfrm>
          <a:custGeom>
            <a:avLst/>
            <a:gdLst/>
            <a:ahLst/>
            <a:cxnLst/>
            <a:rect r="r" b="b" t="t" l="l"/>
            <a:pathLst>
              <a:path h="748816" w="748816">
                <a:moveTo>
                  <a:pt x="0" y="0"/>
                </a:moveTo>
                <a:lnTo>
                  <a:pt x="748816" y="0"/>
                </a:lnTo>
                <a:lnTo>
                  <a:pt x="748816" y="748816"/>
                </a:lnTo>
                <a:lnTo>
                  <a:pt x="0" y="7488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77182" y="3263589"/>
            <a:ext cx="550640" cy="550640"/>
          </a:xfrm>
          <a:custGeom>
            <a:avLst/>
            <a:gdLst/>
            <a:ahLst/>
            <a:cxnLst/>
            <a:rect r="r" b="b" t="t" l="l"/>
            <a:pathLst>
              <a:path h="550640" w="550640">
                <a:moveTo>
                  <a:pt x="0" y="0"/>
                </a:moveTo>
                <a:lnTo>
                  <a:pt x="550639" y="0"/>
                </a:lnTo>
                <a:lnTo>
                  <a:pt x="550639" y="550639"/>
                </a:lnTo>
                <a:lnTo>
                  <a:pt x="0" y="5506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3814228"/>
            <a:ext cx="7002695" cy="5305589"/>
            <a:chOff x="0" y="0"/>
            <a:chExt cx="3485224" cy="2640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464522" y="3814228"/>
            <a:ext cx="7002695" cy="5305589"/>
            <a:chOff x="0" y="0"/>
            <a:chExt cx="3485224" cy="26405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889037" y="3891149"/>
            <a:ext cx="5282022" cy="5228668"/>
          </a:xfrm>
          <a:custGeom>
            <a:avLst/>
            <a:gdLst/>
            <a:ahLst/>
            <a:cxnLst/>
            <a:rect r="r" b="b" t="t" l="l"/>
            <a:pathLst>
              <a:path h="5228668" w="5282022">
                <a:moveTo>
                  <a:pt x="0" y="0"/>
                </a:moveTo>
                <a:lnTo>
                  <a:pt x="5282021" y="0"/>
                </a:lnTo>
                <a:lnTo>
                  <a:pt x="5282021" y="5228668"/>
                </a:lnTo>
                <a:lnTo>
                  <a:pt x="0" y="522866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344339" y="3952711"/>
            <a:ext cx="5243061" cy="4968314"/>
          </a:xfrm>
          <a:custGeom>
            <a:avLst/>
            <a:gdLst/>
            <a:ahLst/>
            <a:cxnLst/>
            <a:rect r="r" b="b" t="t" l="l"/>
            <a:pathLst>
              <a:path h="4968314" w="5243061">
                <a:moveTo>
                  <a:pt x="0" y="0"/>
                </a:moveTo>
                <a:lnTo>
                  <a:pt x="5243061" y="0"/>
                </a:lnTo>
                <a:lnTo>
                  <a:pt x="5243061" y="4968315"/>
                </a:lnTo>
                <a:lnTo>
                  <a:pt x="0" y="496831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-5793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95980" y="871150"/>
            <a:ext cx="10896039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Cy Grotesk Key Semi-Bold"/>
                <a:ea typeface="Cy Grotesk Key Semi-Bold"/>
                <a:cs typeface="Cy Grotesk Key Semi-Bold"/>
                <a:sym typeface="Cy Grotesk Key Semi-Bold"/>
              </a:rPr>
              <a:t>Results of Roll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7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8000"/>
            </a:blip>
            <a:srcRect l="14444" t="0" r="14444" b="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377926" y="3796273"/>
            <a:ext cx="16186309" cy="8518045"/>
          </a:xfrm>
          <a:custGeom>
            <a:avLst/>
            <a:gdLst/>
            <a:ahLst/>
            <a:cxnLst/>
            <a:rect r="r" b="b" t="t" l="l"/>
            <a:pathLst>
              <a:path h="8518045" w="16186309">
                <a:moveTo>
                  <a:pt x="0" y="0"/>
                </a:moveTo>
                <a:lnTo>
                  <a:pt x="16186309" y="0"/>
                </a:lnTo>
                <a:lnTo>
                  <a:pt x="16186309" y="8518045"/>
                </a:lnTo>
                <a:lnTo>
                  <a:pt x="0" y="85180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23765" y="8584348"/>
            <a:ext cx="16840470" cy="1191307"/>
            <a:chOff x="0" y="0"/>
            <a:chExt cx="22453960" cy="15884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723765" y="643085"/>
            <a:ext cx="16840470" cy="1191307"/>
            <a:chOff x="0" y="0"/>
            <a:chExt cx="22453960" cy="15884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true" flipV="false" rot="0">
            <a:off x="1385707" y="9017057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2745489" y="0"/>
                </a:moveTo>
                <a:lnTo>
                  <a:pt x="0" y="0"/>
                </a:lnTo>
                <a:lnTo>
                  <a:pt x="0" y="454254"/>
                </a:lnTo>
                <a:lnTo>
                  <a:pt x="2745489" y="454254"/>
                </a:lnTo>
                <a:lnTo>
                  <a:pt x="27454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83045" y="1105388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0" y="0"/>
                </a:moveTo>
                <a:lnTo>
                  <a:pt x="2745489" y="0"/>
                </a:lnTo>
                <a:lnTo>
                  <a:pt x="2745489" y="454254"/>
                </a:lnTo>
                <a:lnTo>
                  <a:pt x="0" y="454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075108" y="1834391"/>
            <a:ext cx="3497860" cy="3261755"/>
          </a:xfrm>
          <a:custGeom>
            <a:avLst/>
            <a:gdLst/>
            <a:ahLst/>
            <a:cxnLst/>
            <a:rect r="r" b="b" t="t" l="l"/>
            <a:pathLst>
              <a:path h="3261755" w="3497860">
                <a:moveTo>
                  <a:pt x="0" y="0"/>
                </a:moveTo>
                <a:lnTo>
                  <a:pt x="3497860" y="0"/>
                </a:lnTo>
                <a:lnTo>
                  <a:pt x="3497860" y="3261755"/>
                </a:lnTo>
                <a:lnTo>
                  <a:pt x="0" y="32617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719190" y="5800336"/>
            <a:ext cx="490632" cy="490632"/>
          </a:xfrm>
          <a:custGeom>
            <a:avLst/>
            <a:gdLst/>
            <a:ahLst/>
            <a:cxnLst/>
            <a:rect r="r" b="b" t="t" l="l"/>
            <a:pathLst>
              <a:path h="490632" w="490632">
                <a:moveTo>
                  <a:pt x="0" y="0"/>
                </a:moveTo>
                <a:lnTo>
                  <a:pt x="490632" y="0"/>
                </a:lnTo>
                <a:lnTo>
                  <a:pt x="490632" y="490632"/>
                </a:lnTo>
                <a:lnTo>
                  <a:pt x="0" y="4906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47148" y="2595818"/>
            <a:ext cx="9327960" cy="2234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171"/>
              </a:lnSpc>
            </a:pPr>
            <a:r>
              <a:rPr lang="en-US" sz="17968">
                <a:solidFill>
                  <a:srgbClr val="39D5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Demo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3765" y="6524683"/>
            <a:ext cx="6453128" cy="159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5774" indent="-327887" lvl="1">
              <a:lnSpc>
                <a:spcPts val="4252"/>
              </a:lnSpc>
              <a:buFont typeface="Arial"/>
              <a:buChar char="•"/>
            </a:pPr>
            <a:r>
              <a:rPr lang="en-US" sz="3037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Run the application on a sample image and video.</a:t>
            </a:r>
          </a:p>
          <a:p>
            <a:pPr algn="l">
              <a:lnSpc>
                <a:spcPts val="4252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411128" y="5733661"/>
            <a:ext cx="9677771" cy="98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CBF4FF"/>
                </a:solidFill>
                <a:latin typeface="Lato Bold"/>
                <a:ea typeface="Lato Bold"/>
                <a:cs typeface="Lato Bold"/>
                <a:sym typeface="Lato Bold"/>
              </a:rPr>
              <a:t>LIVE DEMONSTRATION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376143" y="6524683"/>
            <a:ext cx="6712755" cy="1099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2158" indent="-341079" lvl="1">
              <a:lnSpc>
                <a:spcPts val="4423"/>
              </a:lnSpc>
              <a:buFont typeface="Arial"/>
              <a:buChar char="•"/>
            </a:pPr>
            <a:r>
              <a:rPr lang="en-US" sz="3159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Show real-time prediction and visualization of facial pose.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3153910" y="8954026"/>
            <a:ext cx="4105390" cy="582219"/>
          </a:xfrm>
          <a:custGeom>
            <a:avLst/>
            <a:gdLst/>
            <a:ahLst/>
            <a:cxnLst/>
            <a:rect r="r" b="b" t="t" l="l"/>
            <a:pathLst>
              <a:path h="582219" w="4105390">
                <a:moveTo>
                  <a:pt x="0" y="0"/>
                </a:moveTo>
                <a:lnTo>
                  <a:pt x="4105390" y="0"/>
                </a:lnTo>
                <a:lnTo>
                  <a:pt x="4105390" y="582219"/>
                </a:lnTo>
                <a:lnTo>
                  <a:pt x="0" y="58221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385707" y="977423"/>
            <a:ext cx="4105390" cy="582219"/>
          </a:xfrm>
          <a:custGeom>
            <a:avLst/>
            <a:gdLst/>
            <a:ahLst/>
            <a:cxnLst/>
            <a:rect r="r" b="b" t="t" l="l"/>
            <a:pathLst>
              <a:path h="582219" w="4105390">
                <a:moveTo>
                  <a:pt x="0" y="0"/>
                </a:moveTo>
                <a:lnTo>
                  <a:pt x="4105389" y="0"/>
                </a:lnTo>
                <a:lnTo>
                  <a:pt x="4105389" y="582219"/>
                </a:lnTo>
                <a:lnTo>
                  <a:pt x="0" y="58221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7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8000"/>
            </a:blip>
            <a:srcRect l="14444" t="0" r="14444" b="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377926" y="3796273"/>
            <a:ext cx="16186309" cy="8518045"/>
          </a:xfrm>
          <a:custGeom>
            <a:avLst/>
            <a:gdLst/>
            <a:ahLst/>
            <a:cxnLst/>
            <a:rect r="r" b="b" t="t" l="l"/>
            <a:pathLst>
              <a:path h="8518045" w="16186309">
                <a:moveTo>
                  <a:pt x="0" y="0"/>
                </a:moveTo>
                <a:lnTo>
                  <a:pt x="16186309" y="0"/>
                </a:lnTo>
                <a:lnTo>
                  <a:pt x="16186309" y="8518045"/>
                </a:lnTo>
                <a:lnTo>
                  <a:pt x="0" y="85180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23765" y="8584348"/>
            <a:ext cx="16840470" cy="1191307"/>
            <a:chOff x="0" y="0"/>
            <a:chExt cx="22453960" cy="15884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723765" y="643085"/>
            <a:ext cx="16840470" cy="1191307"/>
            <a:chOff x="0" y="0"/>
            <a:chExt cx="22453960" cy="15884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true" flipV="false" rot="0">
            <a:off x="1385707" y="9017057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2745489" y="0"/>
                </a:moveTo>
                <a:lnTo>
                  <a:pt x="0" y="0"/>
                </a:lnTo>
                <a:lnTo>
                  <a:pt x="0" y="454254"/>
                </a:lnTo>
                <a:lnTo>
                  <a:pt x="2745489" y="454254"/>
                </a:lnTo>
                <a:lnTo>
                  <a:pt x="27454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83045" y="1105388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0" y="0"/>
                </a:moveTo>
                <a:lnTo>
                  <a:pt x="2745489" y="0"/>
                </a:lnTo>
                <a:lnTo>
                  <a:pt x="2745489" y="454254"/>
                </a:lnTo>
                <a:lnTo>
                  <a:pt x="0" y="454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153910" y="8954026"/>
            <a:ext cx="4105390" cy="582219"/>
          </a:xfrm>
          <a:custGeom>
            <a:avLst/>
            <a:gdLst/>
            <a:ahLst/>
            <a:cxnLst/>
            <a:rect r="r" b="b" t="t" l="l"/>
            <a:pathLst>
              <a:path h="582219" w="4105390">
                <a:moveTo>
                  <a:pt x="0" y="0"/>
                </a:moveTo>
                <a:lnTo>
                  <a:pt x="4105390" y="0"/>
                </a:lnTo>
                <a:lnTo>
                  <a:pt x="4105390" y="582219"/>
                </a:lnTo>
                <a:lnTo>
                  <a:pt x="0" y="5822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85707" y="977423"/>
            <a:ext cx="4105390" cy="582219"/>
          </a:xfrm>
          <a:custGeom>
            <a:avLst/>
            <a:gdLst/>
            <a:ahLst/>
            <a:cxnLst/>
            <a:rect r="r" b="b" t="t" l="l"/>
            <a:pathLst>
              <a:path h="582219" w="4105390">
                <a:moveTo>
                  <a:pt x="0" y="0"/>
                </a:moveTo>
                <a:lnTo>
                  <a:pt x="4105389" y="0"/>
                </a:lnTo>
                <a:lnTo>
                  <a:pt x="4105389" y="582219"/>
                </a:lnTo>
                <a:lnTo>
                  <a:pt x="0" y="5822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1124172" y="2520315"/>
            <a:ext cx="5641918" cy="5641918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10"/>
              <a:stretch>
                <a:fillRect l="-25046" t="0" r="-25046" b="0"/>
              </a:stretch>
            </a:blipFill>
            <a:ln w="76200" cap="sq">
              <a:solidFill>
                <a:srgbClr val="39D5FF"/>
              </a:solidFill>
              <a:prstDash val="solid"/>
              <a:miter/>
            </a:ln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4754458" y="5890969"/>
            <a:ext cx="2504842" cy="2693378"/>
          </a:xfrm>
          <a:custGeom>
            <a:avLst/>
            <a:gdLst/>
            <a:ahLst/>
            <a:cxnLst/>
            <a:rect r="r" b="b" t="t" l="l"/>
            <a:pathLst>
              <a:path h="2693378" w="2504842">
                <a:moveTo>
                  <a:pt x="0" y="0"/>
                </a:moveTo>
                <a:lnTo>
                  <a:pt x="2504842" y="0"/>
                </a:lnTo>
                <a:lnTo>
                  <a:pt x="2504842" y="2693379"/>
                </a:lnTo>
                <a:lnTo>
                  <a:pt x="0" y="269337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87335" y="2217527"/>
            <a:ext cx="9155371" cy="157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25"/>
              </a:lnSpc>
            </a:pPr>
            <a:r>
              <a:rPr lang="en-US" sz="12695">
                <a:solidFill>
                  <a:srgbClr val="39D5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conclusion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3765031"/>
            <a:ext cx="9490541" cy="410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Summary:</a:t>
            </a:r>
          </a:p>
          <a:p>
            <a:pPr algn="l" marL="503163" indent="-251582" lvl="1">
              <a:lnSpc>
                <a:spcPts val="3262"/>
              </a:lnSpc>
              <a:buFont typeface="Arial"/>
              <a:buChar char="•"/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Successful implementation of a facial pose estimation system using SVM and Dlib.</a:t>
            </a:r>
          </a:p>
          <a:p>
            <a:pPr algn="l" marL="503163" indent="-251582" lvl="1">
              <a:lnSpc>
                <a:spcPts val="3262"/>
              </a:lnSpc>
              <a:buFont typeface="Arial"/>
              <a:buChar char="•"/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Integration with MediaPipe enhances the model’s real-time capabilities.</a:t>
            </a:r>
          </a:p>
          <a:p>
            <a:pPr algn="l" marL="503163" indent="-251582" lvl="1">
              <a:lnSpc>
                <a:spcPts val="3262"/>
              </a:lnSpc>
              <a:buFont typeface="Arial"/>
              <a:buChar char="•"/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Future Work:</a:t>
            </a:r>
          </a:p>
          <a:p>
            <a:pPr algn="l" marL="1006327" indent="-335442" lvl="2">
              <a:lnSpc>
                <a:spcPts val="3262"/>
              </a:lnSpc>
              <a:buFont typeface="Arial"/>
              <a:buChar char="⚬"/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Further improvements on accuracy.</a:t>
            </a:r>
          </a:p>
          <a:p>
            <a:pPr algn="l" marL="1006327" indent="-335442" lvl="2">
              <a:lnSpc>
                <a:spcPts val="3262"/>
              </a:lnSpc>
              <a:buFont typeface="Arial"/>
              <a:buChar char="⚬"/>
            </a:pPr>
            <a:r>
              <a:rPr lang="en-US" sz="2330">
                <a:solidFill>
                  <a:srgbClr val="CBF4FF"/>
                </a:solidFill>
                <a:latin typeface="Lato"/>
                <a:ea typeface="Lato"/>
                <a:cs typeface="Lato"/>
                <a:sym typeface="Lato"/>
              </a:rPr>
              <a:t>Expansion to handle more complex facial expressions and multiple faces.</a:t>
            </a:r>
          </a:p>
          <a:p>
            <a:pPr algn="l">
              <a:lnSpc>
                <a:spcPts val="3262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7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8000"/>
            </a:blip>
            <a:srcRect l="14444" t="0" r="14444" b="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377926" y="3796273"/>
            <a:ext cx="16186309" cy="8518045"/>
          </a:xfrm>
          <a:custGeom>
            <a:avLst/>
            <a:gdLst/>
            <a:ahLst/>
            <a:cxnLst/>
            <a:rect r="r" b="b" t="t" l="l"/>
            <a:pathLst>
              <a:path h="8518045" w="16186309">
                <a:moveTo>
                  <a:pt x="0" y="0"/>
                </a:moveTo>
                <a:lnTo>
                  <a:pt x="16186309" y="0"/>
                </a:lnTo>
                <a:lnTo>
                  <a:pt x="16186309" y="8518045"/>
                </a:lnTo>
                <a:lnTo>
                  <a:pt x="0" y="85180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23765" y="8584348"/>
            <a:ext cx="16840470" cy="1191307"/>
            <a:chOff x="0" y="0"/>
            <a:chExt cx="22453960" cy="15884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723765" y="643085"/>
            <a:ext cx="16840470" cy="1191307"/>
            <a:chOff x="0" y="0"/>
            <a:chExt cx="22453960" cy="15884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540673" cy="1588409"/>
            </a:xfrm>
            <a:custGeom>
              <a:avLst/>
              <a:gdLst/>
              <a:ahLst/>
              <a:cxnLst/>
              <a:rect r="r" b="b" t="t" l="l"/>
              <a:pathLst>
                <a:path h="1588409" w="13540673">
                  <a:moveTo>
                    <a:pt x="0" y="0"/>
                  </a:moveTo>
                  <a:lnTo>
                    <a:pt x="13540673" y="0"/>
                  </a:lnTo>
                  <a:lnTo>
                    <a:pt x="13540673" y="1588409"/>
                  </a:lnTo>
                  <a:lnTo>
                    <a:pt x="0" y="1588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-551176" r="-13856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2442195" y="276852"/>
              <a:ext cx="10011765" cy="1311557"/>
            </a:xfrm>
            <a:custGeom>
              <a:avLst/>
              <a:gdLst/>
              <a:ahLst/>
              <a:cxnLst/>
              <a:rect r="r" b="b" t="t" l="l"/>
              <a:pathLst>
                <a:path h="1311557" w="10011765">
                  <a:moveTo>
                    <a:pt x="0" y="0"/>
                  </a:moveTo>
                  <a:lnTo>
                    <a:pt x="10011765" y="0"/>
                  </a:lnTo>
                  <a:lnTo>
                    <a:pt x="10011765" y="1311557"/>
                  </a:lnTo>
                  <a:lnTo>
                    <a:pt x="0" y="1311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3987" t="-68863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4280135" y="8952874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0" y="0"/>
                </a:moveTo>
                <a:lnTo>
                  <a:pt x="2745489" y="0"/>
                </a:lnTo>
                <a:lnTo>
                  <a:pt x="2745489" y="454254"/>
                </a:lnTo>
                <a:lnTo>
                  <a:pt x="0" y="454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824782" y="8952874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2745489" y="0"/>
                </a:moveTo>
                <a:lnTo>
                  <a:pt x="0" y="0"/>
                </a:lnTo>
                <a:lnTo>
                  <a:pt x="0" y="454254"/>
                </a:lnTo>
                <a:lnTo>
                  <a:pt x="2745489" y="454254"/>
                </a:lnTo>
                <a:lnTo>
                  <a:pt x="27454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841060" y="1238738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0" y="0"/>
                </a:moveTo>
                <a:lnTo>
                  <a:pt x="2745489" y="0"/>
                </a:lnTo>
                <a:lnTo>
                  <a:pt x="2745489" y="454254"/>
                </a:lnTo>
                <a:lnTo>
                  <a:pt x="0" y="454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385707" y="1238738"/>
            <a:ext cx="2745489" cy="454254"/>
          </a:xfrm>
          <a:custGeom>
            <a:avLst/>
            <a:gdLst/>
            <a:ahLst/>
            <a:cxnLst/>
            <a:rect r="r" b="b" t="t" l="l"/>
            <a:pathLst>
              <a:path h="454254" w="2745489">
                <a:moveTo>
                  <a:pt x="2745489" y="0"/>
                </a:moveTo>
                <a:lnTo>
                  <a:pt x="0" y="0"/>
                </a:lnTo>
                <a:lnTo>
                  <a:pt x="0" y="454254"/>
                </a:lnTo>
                <a:lnTo>
                  <a:pt x="2745489" y="454254"/>
                </a:lnTo>
                <a:lnTo>
                  <a:pt x="27454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4431178" y="3183440"/>
            <a:ext cx="4310743" cy="4114800"/>
          </a:xfrm>
          <a:custGeom>
            <a:avLst/>
            <a:gdLst/>
            <a:ahLst/>
            <a:cxnLst/>
            <a:rect r="r" b="b" t="t" l="l"/>
            <a:pathLst>
              <a:path h="4114800" w="4310743">
                <a:moveTo>
                  <a:pt x="0" y="4114800"/>
                </a:moveTo>
                <a:lnTo>
                  <a:pt x="4310742" y="4114800"/>
                </a:lnTo>
                <a:lnTo>
                  <a:pt x="4310742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0">
            <a:off x="-452548" y="3183440"/>
            <a:ext cx="4310743" cy="4114800"/>
          </a:xfrm>
          <a:custGeom>
            <a:avLst/>
            <a:gdLst/>
            <a:ahLst/>
            <a:cxnLst/>
            <a:rect r="r" b="b" t="t" l="l"/>
            <a:pathLst>
              <a:path h="4114800" w="4310743">
                <a:moveTo>
                  <a:pt x="4310742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310742" y="0"/>
                </a:lnTo>
                <a:lnTo>
                  <a:pt x="4310742" y="411480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252759" y="2018315"/>
            <a:ext cx="9782481" cy="2414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582"/>
              </a:lnSpc>
            </a:pPr>
            <a:r>
              <a:rPr lang="en-US" sz="19536">
                <a:solidFill>
                  <a:srgbClr val="39D5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You!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5814171" y="4645446"/>
            <a:ext cx="6661030" cy="4612854"/>
            <a:chOff x="0" y="0"/>
            <a:chExt cx="3315178" cy="229580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315178" cy="2295806"/>
            </a:xfrm>
            <a:custGeom>
              <a:avLst/>
              <a:gdLst/>
              <a:ahLst/>
              <a:cxnLst/>
              <a:rect r="r" b="b" t="t" l="l"/>
              <a:pathLst>
                <a:path h="2295806" w="3315178">
                  <a:moveTo>
                    <a:pt x="61600" y="0"/>
                  </a:moveTo>
                  <a:lnTo>
                    <a:pt x="3253577" y="0"/>
                  </a:lnTo>
                  <a:cubicBezTo>
                    <a:pt x="3287599" y="0"/>
                    <a:pt x="3315178" y="27579"/>
                    <a:pt x="3315178" y="61600"/>
                  </a:cubicBezTo>
                  <a:lnTo>
                    <a:pt x="3315178" y="2234206"/>
                  </a:lnTo>
                  <a:cubicBezTo>
                    <a:pt x="3315178" y="2268227"/>
                    <a:pt x="3287599" y="2295806"/>
                    <a:pt x="3253577" y="2295806"/>
                  </a:cubicBezTo>
                  <a:lnTo>
                    <a:pt x="61600" y="2295806"/>
                  </a:lnTo>
                  <a:cubicBezTo>
                    <a:pt x="27579" y="2295806"/>
                    <a:pt x="0" y="2268227"/>
                    <a:pt x="0" y="2234206"/>
                  </a:cubicBezTo>
                  <a:lnTo>
                    <a:pt x="0" y="61600"/>
                  </a:lnTo>
                  <a:cubicBezTo>
                    <a:pt x="0" y="27579"/>
                    <a:pt x="27579" y="0"/>
                    <a:pt x="6160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3315178" cy="2324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7022032" y="4829905"/>
            <a:ext cx="4243935" cy="4243935"/>
          </a:xfrm>
          <a:custGeom>
            <a:avLst/>
            <a:gdLst/>
            <a:ahLst/>
            <a:cxnLst/>
            <a:rect r="r" b="b" t="t" l="l"/>
            <a:pathLst>
              <a:path h="4243935" w="4243935">
                <a:moveTo>
                  <a:pt x="0" y="0"/>
                </a:moveTo>
                <a:lnTo>
                  <a:pt x="4243936" y="0"/>
                </a:lnTo>
                <a:lnTo>
                  <a:pt x="4243936" y="4243935"/>
                </a:lnTo>
                <a:lnTo>
                  <a:pt x="0" y="424393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6139930" y="3870767"/>
            <a:ext cx="9782481" cy="562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82"/>
              </a:lnSpc>
              <a:spcBef>
                <a:spcPct val="0"/>
              </a:spcBef>
            </a:pPr>
            <a:r>
              <a:rPr lang="en-US" sz="3272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Github repository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30D69">
                <a:alpha val="100000"/>
              </a:srgbClr>
            </a:gs>
            <a:gs pos="50000">
              <a:srgbClr val="240753">
                <a:alpha val="100000"/>
              </a:srgbClr>
            </a:gs>
            <a:gs pos="100000">
              <a:srgbClr val="2A05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824369" y="2552264"/>
            <a:ext cx="15261267" cy="5182472"/>
          </a:xfrm>
          <a:custGeom>
            <a:avLst/>
            <a:gdLst/>
            <a:ahLst/>
            <a:cxnLst/>
            <a:rect r="r" b="b" t="t" l="l"/>
            <a:pathLst>
              <a:path h="5182472" w="15261267">
                <a:moveTo>
                  <a:pt x="0" y="0"/>
                </a:moveTo>
                <a:lnTo>
                  <a:pt x="15261267" y="0"/>
                </a:lnTo>
                <a:lnTo>
                  <a:pt x="15261267" y="5182472"/>
                </a:lnTo>
                <a:lnTo>
                  <a:pt x="0" y="51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5609" y="2505160"/>
            <a:ext cx="4960720" cy="5553045"/>
          </a:xfrm>
          <a:custGeom>
            <a:avLst/>
            <a:gdLst/>
            <a:ahLst/>
            <a:cxnLst/>
            <a:rect r="r" b="b" t="t" l="l"/>
            <a:pathLst>
              <a:path h="5553045" w="4960720">
                <a:moveTo>
                  <a:pt x="0" y="0"/>
                </a:moveTo>
                <a:lnTo>
                  <a:pt x="4960720" y="0"/>
                </a:lnTo>
                <a:lnTo>
                  <a:pt x="4960720" y="5553045"/>
                </a:lnTo>
                <a:lnTo>
                  <a:pt x="0" y="5553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38254" y="2133545"/>
            <a:ext cx="4220652" cy="77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6"/>
              </a:lnSpc>
              <a:spcBef>
                <a:spcPct val="0"/>
              </a:spcBef>
            </a:pPr>
            <a:r>
              <a:rPr lang="en-US" sz="446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OVERVEIW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020842" y="3475365"/>
            <a:ext cx="9425374" cy="30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0"/>
              </a:lnSpc>
              <a:spcBef>
                <a:spcPct val="0"/>
              </a:spcBef>
            </a:pPr>
            <a:r>
              <a:rPr lang="en-US" sz="347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Facial pose estimation is crucial for various applications suc</a:t>
            </a:r>
            <a:r>
              <a:rPr lang="en-US" sz="3471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 as facial recognition, augmented reality, and driver monitoring systems.</a:t>
            </a:r>
          </a:p>
          <a:p>
            <a:pPr algn="l" marL="0" indent="0" lvl="0">
              <a:lnSpc>
                <a:spcPts val="4860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7022730" y="3397861"/>
            <a:ext cx="833648" cy="833648"/>
            <a:chOff x="0" y="0"/>
            <a:chExt cx="1111530" cy="11115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11530" cy="1111530"/>
            </a:xfrm>
            <a:custGeom>
              <a:avLst/>
              <a:gdLst/>
              <a:ahLst/>
              <a:cxnLst/>
              <a:rect r="r" b="b" t="t" l="l"/>
              <a:pathLst>
                <a:path h="1111530" w="1111530">
                  <a:moveTo>
                    <a:pt x="0" y="0"/>
                  </a:moveTo>
                  <a:lnTo>
                    <a:pt x="1111530" y="0"/>
                  </a:lnTo>
                  <a:lnTo>
                    <a:pt x="1111530" y="1111530"/>
                  </a:lnTo>
                  <a:lnTo>
                    <a:pt x="0" y="1111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345539" y="293854"/>
              <a:ext cx="420453" cy="4761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sz="2144" strike="noStrike" u="none">
                  <a:solidFill>
                    <a:srgbClr val="FFFFFF"/>
                  </a:solidFill>
                  <a:latin typeface="HK Modular"/>
                  <a:ea typeface="HK Modular"/>
                  <a:cs typeface="HK Modular"/>
                  <a:sym typeface="HK Modular"/>
                </a:rPr>
                <a:t>1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020842" y="7077928"/>
            <a:ext cx="9630659" cy="30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0"/>
              </a:lnSpc>
            </a:pPr>
            <a:r>
              <a:rPr lang="en-US" sz="347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This project focuses on predicting facial pose angles (Pitch, Yaw, Roll) using Support Vector Machines (SVM) trained on Dlib-extracted landmarks.</a:t>
            </a:r>
          </a:p>
          <a:p>
            <a:pPr algn="l" marL="0" indent="0" lvl="0">
              <a:lnSpc>
                <a:spcPts val="4860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7022730" y="7000424"/>
            <a:ext cx="833648" cy="833648"/>
            <a:chOff x="0" y="0"/>
            <a:chExt cx="1111530" cy="11115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11530" cy="1111530"/>
            </a:xfrm>
            <a:custGeom>
              <a:avLst/>
              <a:gdLst/>
              <a:ahLst/>
              <a:cxnLst/>
              <a:rect r="r" b="b" t="t" l="l"/>
              <a:pathLst>
                <a:path h="1111530" w="1111530">
                  <a:moveTo>
                    <a:pt x="0" y="0"/>
                  </a:moveTo>
                  <a:lnTo>
                    <a:pt x="1111530" y="0"/>
                  </a:lnTo>
                  <a:lnTo>
                    <a:pt x="1111530" y="1111530"/>
                  </a:lnTo>
                  <a:lnTo>
                    <a:pt x="0" y="1111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345539" y="293854"/>
              <a:ext cx="420453" cy="4761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sz="2144">
                  <a:solidFill>
                    <a:srgbClr val="FFFFFF"/>
                  </a:solidFill>
                  <a:latin typeface="HK Modular"/>
                  <a:ea typeface="HK Modular"/>
                  <a:cs typeface="HK Modular"/>
                  <a:sym typeface="HK Modular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9731" y="5318774"/>
            <a:ext cx="3654083" cy="3939526"/>
            <a:chOff x="0" y="0"/>
            <a:chExt cx="1022038" cy="11018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127080" y="4532327"/>
            <a:ext cx="1699385" cy="169938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355487" y="1214848"/>
            <a:ext cx="7111403" cy="2871724"/>
            <a:chOff x="0" y="0"/>
            <a:chExt cx="2103238" cy="8493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03238" cy="849329"/>
            </a:xfrm>
            <a:custGeom>
              <a:avLst/>
              <a:gdLst/>
              <a:ahLst/>
              <a:cxnLst/>
              <a:rect r="r" b="b" t="t" l="l"/>
              <a:pathLst>
                <a:path h="849329" w="2103238">
                  <a:moveTo>
                    <a:pt x="64231" y="0"/>
                  </a:moveTo>
                  <a:lnTo>
                    <a:pt x="2039007" y="0"/>
                  </a:lnTo>
                  <a:cubicBezTo>
                    <a:pt x="2056042" y="0"/>
                    <a:pt x="2072379" y="6767"/>
                    <a:pt x="2084425" y="18813"/>
                  </a:cubicBezTo>
                  <a:cubicBezTo>
                    <a:pt x="2096470" y="30859"/>
                    <a:pt x="2103238" y="47196"/>
                    <a:pt x="2103238" y="64231"/>
                  </a:cubicBezTo>
                  <a:lnTo>
                    <a:pt x="2103238" y="785098"/>
                  </a:lnTo>
                  <a:cubicBezTo>
                    <a:pt x="2103238" y="820571"/>
                    <a:pt x="2074481" y="849329"/>
                    <a:pt x="2039007" y="849329"/>
                  </a:cubicBezTo>
                  <a:lnTo>
                    <a:pt x="64231" y="849329"/>
                  </a:lnTo>
                  <a:cubicBezTo>
                    <a:pt x="28757" y="849329"/>
                    <a:pt x="0" y="820571"/>
                    <a:pt x="0" y="785098"/>
                  </a:cubicBezTo>
                  <a:lnTo>
                    <a:pt x="0" y="64231"/>
                  </a:lnTo>
                  <a:cubicBezTo>
                    <a:pt x="0" y="28757"/>
                    <a:pt x="28757" y="0"/>
                    <a:pt x="6423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03238" cy="9445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55450" y="1028700"/>
            <a:ext cx="3117676" cy="3142554"/>
          </a:xfrm>
          <a:custGeom>
            <a:avLst/>
            <a:gdLst/>
            <a:ahLst/>
            <a:cxnLst/>
            <a:rect r="r" b="b" t="t" l="l"/>
            <a:pathLst>
              <a:path h="3142554" w="3117676">
                <a:moveTo>
                  <a:pt x="0" y="0"/>
                </a:moveTo>
                <a:lnTo>
                  <a:pt x="3117675" y="0"/>
                </a:lnTo>
                <a:lnTo>
                  <a:pt x="3117675" y="3142554"/>
                </a:lnTo>
                <a:lnTo>
                  <a:pt x="0" y="314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261170" y="5318774"/>
            <a:ext cx="3654083" cy="3939526"/>
            <a:chOff x="0" y="0"/>
            <a:chExt cx="1022038" cy="11018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238518" y="4532327"/>
            <a:ext cx="1699385" cy="169938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02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72678" y="5318774"/>
            <a:ext cx="3654083" cy="3939526"/>
            <a:chOff x="0" y="0"/>
            <a:chExt cx="1022038" cy="110187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350026" y="4532327"/>
            <a:ext cx="1699385" cy="1699385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03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3484186" y="5318774"/>
            <a:ext cx="3654083" cy="3939526"/>
            <a:chOff x="0" y="0"/>
            <a:chExt cx="1022038" cy="110187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4461535" y="4532327"/>
            <a:ext cx="1699385" cy="1699385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 strike="noStrike" u="none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04</a:t>
              </a: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14079439" y="1028700"/>
            <a:ext cx="4635925" cy="3859407"/>
          </a:xfrm>
          <a:custGeom>
            <a:avLst/>
            <a:gdLst/>
            <a:ahLst/>
            <a:cxnLst/>
            <a:rect r="r" b="b" t="t" l="l"/>
            <a:pathLst>
              <a:path h="3859407" w="4635925">
                <a:moveTo>
                  <a:pt x="0" y="0"/>
                </a:moveTo>
                <a:lnTo>
                  <a:pt x="4635924" y="0"/>
                </a:lnTo>
                <a:lnTo>
                  <a:pt x="4635924" y="3859407"/>
                </a:lnTo>
                <a:lnTo>
                  <a:pt x="0" y="3859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true" flipV="true" rot="0">
            <a:off x="16780899" y="292042"/>
            <a:ext cx="1507101" cy="1969820"/>
          </a:xfrm>
          <a:custGeom>
            <a:avLst/>
            <a:gdLst/>
            <a:ahLst/>
            <a:cxnLst/>
            <a:rect r="r" b="b" t="t" l="l"/>
            <a:pathLst>
              <a:path h="1969820" w="1507101">
                <a:moveTo>
                  <a:pt x="1507101" y="1969820"/>
                </a:moveTo>
                <a:lnTo>
                  <a:pt x="0" y="1969820"/>
                </a:lnTo>
                <a:lnTo>
                  <a:pt x="0" y="0"/>
                </a:lnTo>
                <a:lnTo>
                  <a:pt x="1507101" y="0"/>
                </a:lnTo>
                <a:lnTo>
                  <a:pt x="1507101" y="1969820"/>
                </a:lnTo>
                <a:close/>
              </a:path>
            </a:pathLst>
          </a:custGeom>
          <a:blipFill>
            <a:blip r:embed="rId5"/>
            <a:stretch>
              <a:fillRect l="-321036" t="0" r="0" b="-144015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1685526" y="6401348"/>
            <a:ext cx="2582493" cy="206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1"/>
              </a:lnSpc>
              <a:spcBef>
                <a:spcPct val="0"/>
              </a:spcBef>
            </a:pPr>
            <a:r>
              <a:rPr lang="en-US" sz="287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</a:t>
            </a:r>
            <a:r>
              <a:rPr lang="en-US" sz="2876" strike="noStrike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tract facial landmarks from images using Dlib.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499863" y="2105237"/>
            <a:ext cx="4967026" cy="198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63"/>
              </a:lnSpc>
              <a:spcBef>
                <a:spcPct val="0"/>
              </a:spcBef>
            </a:pPr>
            <a:r>
              <a:rPr lang="en-US" sz="5687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Key</a:t>
            </a:r>
            <a:r>
              <a:rPr lang="en-US" sz="5687" strike="noStrike" u="none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 Goals</a:t>
            </a:r>
          </a:p>
          <a:p>
            <a:pPr algn="l" marL="0" indent="0" lvl="0">
              <a:lnSpc>
                <a:spcPts val="7963"/>
              </a:lnSpc>
              <a:spcBef>
                <a:spcPct val="0"/>
              </a:spcBef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5654002" y="6401348"/>
            <a:ext cx="2868419" cy="193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914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Train SVM Regressors to predict Pitch, Yaw, and Roll.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040037" y="6401348"/>
            <a:ext cx="2319364" cy="1898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3"/>
              </a:lnSpc>
              <a:spcBef>
                <a:spcPct val="0"/>
              </a:spcBef>
            </a:pPr>
            <a:r>
              <a:rPr lang="en-US" sz="26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</a:t>
            </a:r>
            <a:r>
              <a:rPr lang="en-US" sz="2643" strike="noStrike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isualize and evaluate the model's performance.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959651" y="6420398"/>
            <a:ext cx="2821247" cy="2375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7"/>
              </a:lnSpc>
              <a:spcBef>
                <a:spcPct val="0"/>
              </a:spcBef>
            </a:pPr>
            <a:r>
              <a:rPr lang="en-US" sz="220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</a:t>
            </a:r>
            <a:r>
              <a:rPr lang="en-US" sz="2205" strike="noStrike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egrate the model with MediaPipe for real-time head pose estimation.</a:t>
            </a:r>
          </a:p>
          <a:p>
            <a:pPr algn="ctr">
              <a:lnSpc>
                <a:spcPts val="31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910092"/>
            <a:ext cx="18288000" cy="18288000"/>
          </a:xfrm>
          <a:custGeom>
            <a:avLst/>
            <a:gdLst/>
            <a:ahLst/>
            <a:cxnLst/>
            <a:rect r="r" b="b" t="t" l="l"/>
            <a:pathLst>
              <a:path h="18288000" w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70954">
            <a:off x="10125486" y="1847141"/>
            <a:ext cx="8109492" cy="6889689"/>
          </a:xfrm>
          <a:custGeom>
            <a:avLst/>
            <a:gdLst/>
            <a:ahLst/>
            <a:cxnLst/>
            <a:rect r="r" b="b" t="t" l="l"/>
            <a:pathLst>
              <a:path h="6889689" w="8109492">
                <a:moveTo>
                  <a:pt x="0" y="0"/>
                </a:moveTo>
                <a:lnTo>
                  <a:pt x="8109492" y="0"/>
                </a:lnTo>
                <a:lnTo>
                  <a:pt x="8109492" y="6889690"/>
                </a:lnTo>
                <a:lnTo>
                  <a:pt x="0" y="68896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86239">
            <a:off x="9355630" y="159447"/>
            <a:ext cx="2487314" cy="3178676"/>
          </a:xfrm>
          <a:custGeom>
            <a:avLst/>
            <a:gdLst/>
            <a:ahLst/>
            <a:cxnLst/>
            <a:rect r="r" b="b" t="t" l="l"/>
            <a:pathLst>
              <a:path h="3178676" w="2487314">
                <a:moveTo>
                  <a:pt x="0" y="0"/>
                </a:moveTo>
                <a:lnTo>
                  <a:pt x="2487314" y="0"/>
                </a:lnTo>
                <a:lnTo>
                  <a:pt x="2487314" y="3178676"/>
                </a:lnTo>
                <a:lnTo>
                  <a:pt x="0" y="3178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11575" y="3975349"/>
            <a:ext cx="8929315" cy="5191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Python: Programming language for implementation.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Dlib: For facial landmark detection.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MediaPipe: For 3D face mesh generation.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OpenCV: For image and video processing.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scikit-learn: For implementing SVM Regressors.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Matplotlib: For visualization and plotting.</a:t>
            </a:r>
          </a:p>
          <a:p>
            <a:pPr algn="l" marL="631629" indent="-315815" lvl="1">
              <a:lnSpc>
                <a:spcPts val="4095"/>
              </a:lnSpc>
              <a:buFont typeface="Arial"/>
              <a:buChar char="•"/>
            </a:pPr>
            <a:r>
              <a:rPr lang="en-US" sz="292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Joblib: For saving and loading trained models.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11575" y="2563391"/>
            <a:ext cx="6213793" cy="934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4"/>
              </a:lnSpc>
              <a:spcBef>
                <a:spcPct val="0"/>
              </a:spcBef>
            </a:pPr>
            <a:r>
              <a:rPr lang="en-US" sz="8701">
                <a:solidFill>
                  <a:srgbClr val="3798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TECHNOLOGIES USED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607B">
                <a:alpha val="100000"/>
              </a:srgbClr>
            </a:gs>
            <a:gs pos="50000">
              <a:srgbClr val="010219">
                <a:alpha val="100000"/>
              </a:srgbClr>
            </a:gs>
            <a:gs pos="100000">
              <a:srgbClr val="00022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2265" y="-4462290"/>
            <a:ext cx="19211580" cy="19211580"/>
          </a:xfrm>
          <a:custGeom>
            <a:avLst/>
            <a:gdLst/>
            <a:ahLst/>
            <a:cxnLst/>
            <a:rect r="r" b="b" t="t" l="l"/>
            <a:pathLst>
              <a:path h="19211580" w="19211580">
                <a:moveTo>
                  <a:pt x="0" y="0"/>
                </a:moveTo>
                <a:lnTo>
                  <a:pt x="19211580" y="0"/>
                </a:lnTo>
                <a:lnTo>
                  <a:pt x="19211580" y="19211580"/>
                </a:lnTo>
                <a:lnTo>
                  <a:pt x="0" y="192115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596384"/>
            <a:ext cx="7315200" cy="3785616"/>
          </a:xfrm>
          <a:custGeom>
            <a:avLst/>
            <a:gdLst/>
            <a:ahLst/>
            <a:cxnLst/>
            <a:rect r="r" b="b" t="t" l="l"/>
            <a:pathLst>
              <a:path h="3785616" w="7315200">
                <a:moveTo>
                  <a:pt x="0" y="0"/>
                </a:moveTo>
                <a:lnTo>
                  <a:pt x="7315200" y="0"/>
                </a:lnTo>
                <a:lnTo>
                  <a:pt x="7315200" y="3785616"/>
                </a:lnTo>
                <a:lnTo>
                  <a:pt x="0" y="3785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44100" y="4596384"/>
            <a:ext cx="7315200" cy="3785616"/>
          </a:xfrm>
          <a:custGeom>
            <a:avLst/>
            <a:gdLst/>
            <a:ahLst/>
            <a:cxnLst/>
            <a:rect r="r" b="b" t="t" l="l"/>
            <a:pathLst>
              <a:path h="3785616" w="7315200">
                <a:moveTo>
                  <a:pt x="0" y="0"/>
                </a:moveTo>
                <a:lnTo>
                  <a:pt x="7315200" y="0"/>
                </a:lnTo>
                <a:lnTo>
                  <a:pt x="7315200" y="3785616"/>
                </a:lnTo>
                <a:lnTo>
                  <a:pt x="0" y="3785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8135" y="1164342"/>
            <a:ext cx="15004743" cy="147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426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Data Preparation</a:t>
            </a:r>
          </a:p>
          <a:p>
            <a:pPr algn="l">
              <a:lnSpc>
                <a:spcPts val="596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48804" y="5304415"/>
            <a:ext cx="6874992" cy="230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3"/>
              </a:lnSpc>
              <a:spcBef>
                <a:spcPct val="0"/>
              </a:spcBef>
            </a:pPr>
            <a:r>
              <a:rPr lang="en-US" sz="330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Images and corresponding .mat files containing ground truth pose parameters.</a:t>
            </a:r>
          </a:p>
          <a:p>
            <a:pPr algn="ctr">
              <a:lnSpc>
                <a:spcPts val="4633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384308" y="5262760"/>
            <a:ext cx="6560857" cy="270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6"/>
              </a:lnSpc>
            </a:pPr>
            <a:r>
              <a:rPr lang="en-US" sz="3097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Facial landmarks extracted using Dlib's shape_predictor.</a:t>
            </a:r>
          </a:p>
          <a:p>
            <a:pPr algn="ctr">
              <a:lnSpc>
                <a:spcPts val="4336"/>
              </a:lnSpc>
              <a:spcBef>
                <a:spcPct val="0"/>
              </a:spcBef>
            </a:pPr>
            <a:r>
              <a:rPr lang="en-US" sz="3097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Landmarks flattened into 1D arrays as input features for SVM.</a:t>
            </a:r>
          </a:p>
          <a:p>
            <a:pPr algn="ctr">
              <a:lnSpc>
                <a:spcPts val="433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07947" y="3823927"/>
            <a:ext cx="6556705" cy="44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2571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58235" y="3823927"/>
            <a:ext cx="6686930" cy="44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2571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Feature Extraction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607B">
                <a:alpha val="100000"/>
              </a:srgbClr>
            </a:gs>
            <a:gs pos="50000">
              <a:srgbClr val="010219">
                <a:alpha val="100000"/>
              </a:srgbClr>
            </a:gs>
            <a:gs pos="100000">
              <a:srgbClr val="00022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47515" y="-4462290"/>
            <a:ext cx="19211580" cy="19211580"/>
          </a:xfrm>
          <a:custGeom>
            <a:avLst/>
            <a:gdLst/>
            <a:ahLst/>
            <a:cxnLst/>
            <a:rect r="r" b="b" t="t" l="l"/>
            <a:pathLst>
              <a:path h="19211580" w="19211580">
                <a:moveTo>
                  <a:pt x="0" y="0"/>
                </a:moveTo>
                <a:lnTo>
                  <a:pt x="19211580" y="0"/>
                </a:lnTo>
                <a:lnTo>
                  <a:pt x="19211580" y="19211580"/>
                </a:lnTo>
                <a:lnTo>
                  <a:pt x="0" y="192115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75714" y="3838003"/>
            <a:ext cx="9309585" cy="4817710"/>
          </a:xfrm>
          <a:custGeom>
            <a:avLst/>
            <a:gdLst/>
            <a:ahLst/>
            <a:cxnLst/>
            <a:rect r="r" b="b" t="t" l="l"/>
            <a:pathLst>
              <a:path h="4817710" w="9309585">
                <a:moveTo>
                  <a:pt x="0" y="0"/>
                </a:moveTo>
                <a:lnTo>
                  <a:pt x="9309584" y="0"/>
                </a:lnTo>
                <a:lnTo>
                  <a:pt x="9309584" y="4817710"/>
                </a:lnTo>
                <a:lnTo>
                  <a:pt x="0" y="48177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28135" y="1164342"/>
            <a:ext cx="15004743" cy="147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426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Data Preparation</a:t>
            </a:r>
          </a:p>
          <a:p>
            <a:pPr algn="l">
              <a:lnSpc>
                <a:spcPts val="596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564777" y="4377134"/>
            <a:ext cx="6331459" cy="3634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3"/>
              </a:lnSpc>
              <a:spcBef>
                <a:spcPct val="0"/>
              </a:spcBef>
            </a:pPr>
            <a:r>
              <a:rPr lang="en-US" sz="5224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Ground truth pitch, yaw, and roll values extracted from .mat files.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66189" y="2926191"/>
            <a:ext cx="8510026" cy="55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82"/>
              </a:lnSpc>
              <a:spcBef>
                <a:spcPct val="0"/>
              </a:spcBef>
            </a:pPr>
            <a:r>
              <a:rPr lang="en-US" sz="3272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Labels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949">
                <a:alpha val="100000"/>
              </a:srgbClr>
            </a:gs>
            <a:gs pos="50000">
              <a:srgbClr val="010219">
                <a:alpha val="100000"/>
              </a:srgbClr>
            </a:gs>
            <a:gs pos="100000">
              <a:srgbClr val="00022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27392" y="3093338"/>
            <a:ext cx="7717345" cy="1900396"/>
          </a:xfrm>
          <a:custGeom>
            <a:avLst/>
            <a:gdLst/>
            <a:ahLst/>
            <a:cxnLst/>
            <a:rect r="r" b="b" t="t" l="l"/>
            <a:pathLst>
              <a:path h="1900396" w="7717345">
                <a:moveTo>
                  <a:pt x="0" y="0"/>
                </a:moveTo>
                <a:lnTo>
                  <a:pt x="7717345" y="0"/>
                </a:lnTo>
                <a:lnTo>
                  <a:pt x="7717345" y="1900397"/>
                </a:lnTo>
                <a:lnTo>
                  <a:pt x="0" y="190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22387" y="3472958"/>
            <a:ext cx="7127356" cy="1160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9"/>
              </a:lnSpc>
            </a:pPr>
            <a:r>
              <a:rPr lang="en-US" sz="2709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Split d</a:t>
            </a:r>
            <a:r>
              <a:rPr lang="en-US" sz="2709" strike="noStrike" u="none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ata into training and testing sets.</a:t>
            </a:r>
          </a:p>
          <a:p>
            <a:pPr algn="ctr">
              <a:lnSpc>
                <a:spcPts val="3089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4827392" y="5225621"/>
            <a:ext cx="7717345" cy="1900396"/>
          </a:xfrm>
          <a:custGeom>
            <a:avLst/>
            <a:gdLst/>
            <a:ahLst/>
            <a:cxnLst/>
            <a:rect r="r" b="b" t="t" l="l"/>
            <a:pathLst>
              <a:path h="1900396" w="7717345">
                <a:moveTo>
                  <a:pt x="0" y="0"/>
                </a:moveTo>
                <a:lnTo>
                  <a:pt x="7717345" y="0"/>
                </a:lnTo>
                <a:lnTo>
                  <a:pt x="7717345" y="1900396"/>
                </a:lnTo>
                <a:lnTo>
                  <a:pt x="0" y="190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949045" y="5649621"/>
            <a:ext cx="7474040" cy="701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9"/>
              </a:lnSpc>
              <a:spcBef>
                <a:spcPct val="0"/>
              </a:spcBef>
            </a:pPr>
            <a:r>
              <a:rPr lang="en-US" sz="2428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Train separate SVM models for each angle (Pitch, Yaw, Roll).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827392" y="7357904"/>
            <a:ext cx="7717345" cy="1900396"/>
          </a:xfrm>
          <a:custGeom>
            <a:avLst/>
            <a:gdLst/>
            <a:ahLst/>
            <a:cxnLst/>
            <a:rect r="r" b="b" t="t" l="l"/>
            <a:pathLst>
              <a:path h="1900396" w="7717345">
                <a:moveTo>
                  <a:pt x="0" y="0"/>
                </a:moveTo>
                <a:lnTo>
                  <a:pt x="7717345" y="0"/>
                </a:lnTo>
                <a:lnTo>
                  <a:pt x="7717345" y="1900396"/>
                </a:lnTo>
                <a:lnTo>
                  <a:pt x="0" y="190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35716" y="7726092"/>
            <a:ext cx="7300698" cy="699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63"/>
              </a:lnSpc>
              <a:spcBef>
                <a:spcPct val="0"/>
              </a:spcBef>
            </a:pPr>
            <a:r>
              <a:rPr lang="en-US" sz="2423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Evaluate model performance using Mean Squared Error (MSE).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981400" y="6241681"/>
            <a:ext cx="3625446" cy="4354890"/>
          </a:xfrm>
          <a:custGeom>
            <a:avLst/>
            <a:gdLst/>
            <a:ahLst/>
            <a:cxnLst/>
            <a:rect r="r" b="b" t="t" l="l"/>
            <a:pathLst>
              <a:path h="4354890" w="3625446">
                <a:moveTo>
                  <a:pt x="0" y="0"/>
                </a:moveTo>
                <a:lnTo>
                  <a:pt x="3625446" y="0"/>
                </a:lnTo>
                <a:lnTo>
                  <a:pt x="3625446" y="4354890"/>
                </a:lnTo>
                <a:lnTo>
                  <a:pt x="0" y="4354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54557" y="1166701"/>
            <a:ext cx="15004743" cy="2180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9"/>
              </a:lnSpc>
            </a:pPr>
            <a:r>
              <a:rPr lang="en-US" sz="416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SVM Model Training process</a:t>
            </a:r>
          </a:p>
          <a:p>
            <a:pPr algn="l">
              <a:lnSpc>
                <a:spcPts val="5829"/>
              </a:lnSpc>
            </a:pPr>
          </a:p>
          <a:p>
            <a:pPr algn="l" marL="0" indent="0" lvl="0">
              <a:lnSpc>
                <a:spcPts val="582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4309">
            <a:off x="-5703503" y="1293391"/>
            <a:ext cx="14814358" cy="5318641"/>
          </a:xfrm>
          <a:custGeom>
            <a:avLst/>
            <a:gdLst/>
            <a:ahLst/>
            <a:cxnLst/>
            <a:rect r="r" b="b" t="t" l="l"/>
            <a:pathLst>
              <a:path h="5318641" w="14814358">
                <a:moveTo>
                  <a:pt x="0" y="0"/>
                </a:moveTo>
                <a:lnTo>
                  <a:pt x="14814358" y="0"/>
                </a:lnTo>
                <a:lnTo>
                  <a:pt x="14814358" y="5318641"/>
                </a:lnTo>
                <a:lnTo>
                  <a:pt x="0" y="5318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719" t="0" r="-67514" b="-120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2446218">
            <a:off x="11156353" y="-8975618"/>
            <a:ext cx="14510710" cy="14510710"/>
          </a:xfrm>
          <a:custGeom>
            <a:avLst/>
            <a:gdLst/>
            <a:ahLst/>
            <a:cxnLst/>
            <a:rect r="r" b="b" t="t" l="l"/>
            <a:pathLst>
              <a:path h="14510710" w="14510710">
                <a:moveTo>
                  <a:pt x="0" y="0"/>
                </a:moveTo>
                <a:lnTo>
                  <a:pt x="14510710" y="0"/>
                </a:lnTo>
                <a:lnTo>
                  <a:pt x="14510710" y="14510710"/>
                </a:lnTo>
                <a:lnTo>
                  <a:pt x="0" y="145107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739">
            <a:off x="8669419" y="2233225"/>
            <a:ext cx="12656028" cy="5323792"/>
          </a:xfrm>
          <a:custGeom>
            <a:avLst/>
            <a:gdLst/>
            <a:ahLst/>
            <a:cxnLst/>
            <a:rect r="r" b="b" t="t" l="l"/>
            <a:pathLst>
              <a:path h="5323792" w="12656028">
                <a:moveTo>
                  <a:pt x="0" y="0"/>
                </a:moveTo>
                <a:lnTo>
                  <a:pt x="12656028" y="0"/>
                </a:lnTo>
                <a:lnTo>
                  <a:pt x="12656028" y="5323792"/>
                </a:lnTo>
                <a:lnTo>
                  <a:pt x="0" y="532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2777" t="0" r="0" b="-1102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2446218">
            <a:off x="-9311004" y="5165906"/>
            <a:ext cx="13759443" cy="13759443"/>
          </a:xfrm>
          <a:custGeom>
            <a:avLst/>
            <a:gdLst/>
            <a:ahLst/>
            <a:cxnLst/>
            <a:rect r="r" b="b" t="t" l="l"/>
            <a:pathLst>
              <a:path h="13759443" w="13759443">
                <a:moveTo>
                  <a:pt x="0" y="0"/>
                </a:moveTo>
                <a:lnTo>
                  <a:pt x="13759443" y="0"/>
                </a:lnTo>
                <a:lnTo>
                  <a:pt x="13759443" y="13759443"/>
                </a:lnTo>
                <a:lnTo>
                  <a:pt x="0" y="137594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52502" y="2782439"/>
            <a:ext cx="748816" cy="748816"/>
          </a:xfrm>
          <a:custGeom>
            <a:avLst/>
            <a:gdLst/>
            <a:ahLst/>
            <a:cxnLst/>
            <a:rect r="r" b="b" t="t" l="l"/>
            <a:pathLst>
              <a:path h="748816" w="748816">
                <a:moveTo>
                  <a:pt x="0" y="0"/>
                </a:moveTo>
                <a:lnTo>
                  <a:pt x="748816" y="0"/>
                </a:lnTo>
                <a:lnTo>
                  <a:pt x="748816" y="748816"/>
                </a:lnTo>
                <a:lnTo>
                  <a:pt x="0" y="7488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77182" y="3263589"/>
            <a:ext cx="550640" cy="550640"/>
          </a:xfrm>
          <a:custGeom>
            <a:avLst/>
            <a:gdLst/>
            <a:ahLst/>
            <a:cxnLst/>
            <a:rect r="r" b="b" t="t" l="l"/>
            <a:pathLst>
              <a:path h="550640" w="550640">
                <a:moveTo>
                  <a:pt x="0" y="0"/>
                </a:moveTo>
                <a:lnTo>
                  <a:pt x="550639" y="0"/>
                </a:lnTo>
                <a:lnTo>
                  <a:pt x="550639" y="550639"/>
                </a:lnTo>
                <a:lnTo>
                  <a:pt x="0" y="5506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3814228"/>
            <a:ext cx="7002695" cy="5305589"/>
            <a:chOff x="0" y="0"/>
            <a:chExt cx="3485224" cy="2640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464522" y="3814228"/>
            <a:ext cx="7002695" cy="5305589"/>
            <a:chOff x="0" y="0"/>
            <a:chExt cx="3485224" cy="26405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703676" y="3814228"/>
            <a:ext cx="5370945" cy="5228668"/>
          </a:xfrm>
          <a:custGeom>
            <a:avLst/>
            <a:gdLst/>
            <a:ahLst/>
            <a:cxnLst/>
            <a:rect r="r" b="b" t="t" l="l"/>
            <a:pathLst>
              <a:path h="5228668" w="5370945">
                <a:moveTo>
                  <a:pt x="0" y="0"/>
                </a:moveTo>
                <a:lnTo>
                  <a:pt x="5370945" y="0"/>
                </a:lnTo>
                <a:lnTo>
                  <a:pt x="5370945" y="5228668"/>
                </a:lnTo>
                <a:lnTo>
                  <a:pt x="0" y="522866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485763" y="4009891"/>
            <a:ext cx="4960213" cy="4837343"/>
          </a:xfrm>
          <a:custGeom>
            <a:avLst/>
            <a:gdLst/>
            <a:ahLst/>
            <a:cxnLst/>
            <a:rect r="r" b="b" t="t" l="l"/>
            <a:pathLst>
              <a:path h="4837343" w="4960213">
                <a:moveTo>
                  <a:pt x="0" y="0"/>
                </a:moveTo>
                <a:lnTo>
                  <a:pt x="4960213" y="0"/>
                </a:lnTo>
                <a:lnTo>
                  <a:pt x="4960213" y="4837343"/>
                </a:lnTo>
                <a:lnTo>
                  <a:pt x="0" y="4837343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259" t="0" r="-259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95980" y="871150"/>
            <a:ext cx="10896039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Cy Grotesk Key Semi-Bold"/>
                <a:ea typeface="Cy Grotesk Key Semi-Bold"/>
                <a:cs typeface="Cy Grotesk Key Semi-Bold"/>
                <a:sym typeface="Cy Grotesk Key Semi-Bold"/>
              </a:rPr>
              <a:t>Results of Pitch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4309">
            <a:off x="-5703503" y="1293391"/>
            <a:ext cx="14814358" cy="5318641"/>
          </a:xfrm>
          <a:custGeom>
            <a:avLst/>
            <a:gdLst/>
            <a:ahLst/>
            <a:cxnLst/>
            <a:rect r="r" b="b" t="t" l="l"/>
            <a:pathLst>
              <a:path h="5318641" w="14814358">
                <a:moveTo>
                  <a:pt x="0" y="0"/>
                </a:moveTo>
                <a:lnTo>
                  <a:pt x="14814358" y="0"/>
                </a:lnTo>
                <a:lnTo>
                  <a:pt x="14814358" y="5318641"/>
                </a:lnTo>
                <a:lnTo>
                  <a:pt x="0" y="5318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719" t="0" r="-67514" b="-120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2446218">
            <a:off x="11156353" y="-8975618"/>
            <a:ext cx="14510710" cy="14510710"/>
          </a:xfrm>
          <a:custGeom>
            <a:avLst/>
            <a:gdLst/>
            <a:ahLst/>
            <a:cxnLst/>
            <a:rect r="r" b="b" t="t" l="l"/>
            <a:pathLst>
              <a:path h="14510710" w="14510710">
                <a:moveTo>
                  <a:pt x="0" y="0"/>
                </a:moveTo>
                <a:lnTo>
                  <a:pt x="14510710" y="0"/>
                </a:lnTo>
                <a:lnTo>
                  <a:pt x="14510710" y="14510710"/>
                </a:lnTo>
                <a:lnTo>
                  <a:pt x="0" y="145107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739">
            <a:off x="8669419" y="2233225"/>
            <a:ext cx="12656028" cy="5323792"/>
          </a:xfrm>
          <a:custGeom>
            <a:avLst/>
            <a:gdLst/>
            <a:ahLst/>
            <a:cxnLst/>
            <a:rect r="r" b="b" t="t" l="l"/>
            <a:pathLst>
              <a:path h="5323792" w="12656028">
                <a:moveTo>
                  <a:pt x="0" y="0"/>
                </a:moveTo>
                <a:lnTo>
                  <a:pt x="12656028" y="0"/>
                </a:lnTo>
                <a:lnTo>
                  <a:pt x="12656028" y="5323792"/>
                </a:lnTo>
                <a:lnTo>
                  <a:pt x="0" y="532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02777" t="0" r="0" b="-1102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2446218">
            <a:off x="-9311004" y="5165906"/>
            <a:ext cx="13759443" cy="13759443"/>
          </a:xfrm>
          <a:custGeom>
            <a:avLst/>
            <a:gdLst/>
            <a:ahLst/>
            <a:cxnLst/>
            <a:rect r="r" b="b" t="t" l="l"/>
            <a:pathLst>
              <a:path h="13759443" w="13759443">
                <a:moveTo>
                  <a:pt x="0" y="0"/>
                </a:moveTo>
                <a:lnTo>
                  <a:pt x="13759443" y="0"/>
                </a:lnTo>
                <a:lnTo>
                  <a:pt x="13759443" y="13759443"/>
                </a:lnTo>
                <a:lnTo>
                  <a:pt x="0" y="137594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52502" y="2782439"/>
            <a:ext cx="748816" cy="748816"/>
          </a:xfrm>
          <a:custGeom>
            <a:avLst/>
            <a:gdLst/>
            <a:ahLst/>
            <a:cxnLst/>
            <a:rect r="r" b="b" t="t" l="l"/>
            <a:pathLst>
              <a:path h="748816" w="748816">
                <a:moveTo>
                  <a:pt x="0" y="0"/>
                </a:moveTo>
                <a:lnTo>
                  <a:pt x="748816" y="0"/>
                </a:lnTo>
                <a:lnTo>
                  <a:pt x="748816" y="748816"/>
                </a:lnTo>
                <a:lnTo>
                  <a:pt x="0" y="7488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77182" y="3263589"/>
            <a:ext cx="550640" cy="550640"/>
          </a:xfrm>
          <a:custGeom>
            <a:avLst/>
            <a:gdLst/>
            <a:ahLst/>
            <a:cxnLst/>
            <a:rect r="r" b="b" t="t" l="l"/>
            <a:pathLst>
              <a:path h="550640" w="550640">
                <a:moveTo>
                  <a:pt x="0" y="0"/>
                </a:moveTo>
                <a:lnTo>
                  <a:pt x="550639" y="0"/>
                </a:lnTo>
                <a:lnTo>
                  <a:pt x="550639" y="550639"/>
                </a:lnTo>
                <a:lnTo>
                  <a:pt x="0" y="5506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3814228"/>
            <a:ext cx="7002695" cy="5305589"/>
            <a:chOff x="0" y="0"/>
            <a:chExt cx="3485224" cy="2640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464522" y="3814228"/>
            <a:ext cx="7002695" cy="5305589"/>
            <a:chOff x="0" y="0"/>
            <a:chExt cx="3485224" cy="26405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85224" cy="2640578"/>
            </a:xfrm>
            <a:custGeom>
              <a:avLst/>
              <a:gdLst/>
              <a:ahLst/>
              <a:cxnLst/>
              <a:rect r="r" b="b" t="t" l="l"/>
              <a:pathLst>
                <a:path h="2640578" w="3485224">
                  <a:moveTo>
                    <a:pt x="58595" y="0"/>
                  </a:moveTo>
                  <a:lnTo>
                    <a:pt x="3426629" y="0"/>
                  </a:lnTo>
                  <a:cubicBezTo>
                    <a:pt x="3442170" y="0"/>
                    <a:pt x="3457073" y="6173"/>
                    <a:pt x="3468062" y="17162"/>
                  </a:cubicBezTo>
                  <a:cubicBezTo>
                    <a:pt x="3479051" y="28151"/>
                    <a:pt x="3485224" y="43055"/>
                    <a:pt x="3485224" y="58595"/>
                  </a:cubicBezTo>
                  <a:lnTo>
                    <a:pt x="3485224" y="2581983"/>
                  </a:lnTo>
                  <a:cubicBezTo>
                    <a:pt x="3485224" y="2597524"/>
                    <a:pt x="3479051" y="2612428"/>
                    <a:pt x="3468062" y="2623416"/>
                  </a:cubicBezTo>
                  <a:cubicBezTo>
                    <a:pt x="3457073" y="2634405"/>
                    <a:pt x="3442170" y="2640578"/>
                    <a:pt x="3426629" y="2640578"/>
                  </a:cubicBezTo>
                  <a:lnTo>
                    <a:pt x="58595" y="2640578"/>
                  </a:lnTo>
                  <a:cubicBezTo>
                    <a:pt x="43055" y="2640578"/>
                    <a:pt x="28151" y="2634405"/>
                    <a:pt x="17162" y="2623416"/>
                  </a:cubicBezTo>
                  <a:cubicBezTo>
                    <a:pt x="6173" y="2612428"/>
                    <a:pt x="0" y="2597524"/>
                    <a:pt x="0" y="2581983"/>
                  </a:cubicBezTo>
                  <a:lnTo>
                    <a:pt x="0" y="58595"/>
                  </a:lnTo>
                  <a:cubicBezTo>
                    <a:pt x="0" y="43055"/>
                    <a:pt x="6173" y="28151"/>
                    <a:pt x="17162" y="17162"/>
                  </a:cubicBezTo>
                  <a:cubicBezTo>
                    <a:pt x="28151" y="6173"/>
                    <a:pt x="43055" y="0"/>
                    <a:pt x="585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485224" cy="2669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703676" y="3814228"/>
            <a:ext cx="5401954" cy="5223082"/>
          </a:xfrm>
          <a:custGeom>
            <a:avLst/>
            <a:gdLst/>
            <a:ahLst/>
            <a:cxnLst/>
            <a:rect r="r" b="b" t="t" l="l"/>
            <a:pathLst>
              <a:path h="5223082" w="5401954">
                <a:moveTo>
                  <a:pt x="0" y="0"/>
                </a:moveTo>
                <a:lnTo>
                  <a:pt x="5401955" y="0"/>
                </a:lnTo>
                <a:lnTo>
                  <a:pt x="5401955" y="5223082"/>
                </a:lnTo>
                <a:lnTo>
                  <a:pt x="0" y="522308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128893" y="3952711"/>
            <a:ext cx="5449725" cy="4989683"/>
          </a:xfrm>
          <a:custGeom>
            <a:avLst/>
            <a:gdLst/>
            <a:ahLst/>
            <a:cxnLst/>
            <a:rect r="r" b="b" t="t" l="l"/>
            <a:pathLst>
              <a:path h="4989683" w="5449725">
                <a:moveTo>
                  <a:pt x="0" y="0"/>
                </a:moveTo>
                <a:lnTo>
                  <a:pt x="5449725" y="0"/>
                </a:lnTo>
                <a:lnTo>
                  <a:pt x="5449725" y="4989683"/>
                </a:lnTo>
                <a:lnTo>
                  <a:pt x="0" y="4989683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95980" y="871150"/>
            <a:ext cx="10896039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Cy Grotesk Key Semi-Bold"/>
                <a:ea typeface="Cy Grotesk Key Semi-Bold"/>
                <a:cs typeface="Cy Grotesk Key Semi-Bold"/>
                <a:sym typeface="Cy Grotesk Key Semi-Bold"/>
              </a:rPr>
              <a:t>Results of Yaw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DAGPR4xcAJs</dc:identifier>
  <dcterms:modified xsi:type="dcterms:W3CDTF">2011-08-01T06:04:30Z</dcterms:modified>
  <cp:revision>1</cp:revision>
  <dc:title>ai Tools</dc:title>
</cp:coreProperties>
</file>

<file path=docProps/thumbnail.jpeg>
</file>